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1" r:id="rId1"/>
  </p:sldMasterIdLst>
  <p:sldIdLst>
    <p:sldId id="261" r:id="rId2"/>
    <p:sldId id="289" r:id="rId3"/>
    <p:sldId id="290" r:id="rId4"/>
    <p:sldId id="291" r:id="rId5"/>
    <p:sldId id="292" r:id="rId6"/>
    <p:sldId id="293" r:id="rId7"/>
    <p:sldId id="306" r:id="rId8"/>
    <p:sldId id="285" r:id="rId9"/>
    <p:sldId id="286" r:id="rId10"/>
    <p:sldId id="287" r:id="rId11"/>
    <p:sldId id="288" r:id="rId12"/>
    <p:sldId id="272" r:id="rId13"/>
    <p:sldId id="294" r:id="rId14"/>
    <p:sldId id="295" r:id="rId15"/>
    <p:sldId id="296" r:id="rId16"/>
    <p:sldId id="303" r:id="rId17"/>
    <p:sldId id="304" r:id="rId18"/>
    <p:sldId id="297" r:id="rId19"/>
    <p:sldId id="298" r:id="rId20"/>
    <p:sldId id="299" r:id="rId21"/>
    <p:sldId id="300" r:id="rId22"/>
    <p:sldId id="301" r:id="rId23"/>
    <p:sldId id="30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1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jpg>
</file>

<file path=ppt/media/image2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smtClean="0"/>
              <a:t>7/1/2019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17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68-4C76-41DC-80FF-20EA65581B33}" type="datetimeFigureOut">
              <a:rPr lang="pt-BR" smtClean="0"/>
              <a:t>01/07/2019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FAC1E-1A72-4201-975E-588F5B15A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4468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0" y="2034876"/>
            <a:ext cx="5891636" cy="301371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204" y="2028778"/>
            <a:ext cx="5893840" cy="2645912"/>
          </a:xfrm>
        </p:spPr>
        <p:txBody>
          <a:bodyPr anchor="ctr"/>
          <a:lstStyle>
            <a:lvl1pPr algn="l">
              <a:defRPr sz="4800" b="0" cap="none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52343E72-7EF3-40B3-8715-65DF9706466D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490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68-4C76-41DC-80FF-20EA65581B33}" type="datetimeFigureOut">
              <a:rPr lang="pt-BR" smtClean="0"/>
              <a:t>01/07/2019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FAC1E-1A72-4201-975E-588F5B15A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2407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68-4C76-41DC-80FF-20EA65581B33}" type="datetimeFigureOut">
              <a:rPr lang="pt-BR" smtClean="0"/>
              <a:t>01/07/2019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FAC1E-1A72-4201-975E-588F5B15A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13575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68-4C76-41DC-80FF-20EA65581B33}" type="datetimeFigureOut">
              <a:rPr lang="pt-BR" smtClean="0"/>
              <a:t>01/07/2019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FAC1E-1A72-4201-975E-588F5B15A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625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881186"/>
          </a:xfrm>
        </p:spPr>
        <p:txBody>
          <a:bodyPr anchor="ctr"/>
          <a:lstStyle>
            <a:lvl1pPr>
              <a:defRPr sz="5400" b="0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8" name="Picture Placeholder 11">
            <a:extLst>
              <a:ext uri="{FF2B5EF4-FFF2-40B4-BE49-F238E27FC236}">
                <a16:creationId xmlns:a16="http://schemas.microsoft.com/office/drawing/2014/main" id="{37D58442-0FD3-40DC-8274-E8C8E0F030F4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7774517" y="1905000"/>
            <a:ext cx="4417483" cy="4953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D99A9A5-B3BB-4A62-B869-AB7EEE998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400" y="2185988"/>
            <a:ext cx="7495117" cy="4367211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>
            <a:lvl1pPr>
              <a:defRPr sz="18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  <a:lvl2pPr>
              <a:defRPr sz="18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2pPr>
            <a:lvl3pPr>
              <a:defRPr sz="18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3pPr>
            <a:lvl4pPr>
              <a:defRPr sz="18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4pPr>
            <a:lvl5pPr>
              <a:defRPr sz="18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886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7/1/2019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755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68-4C76-41DC-80FF-20EA65581B33}" type="datetimeFigureOut">
              <a:rPr lang="pt-BR" smtClean="0"/>
              <a:t>01/07/2019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FAC1E-1A72-4201-975E-588F5B15A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6801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68-4C76-41DC-80FF-20EA65581B33}" type="datetimeFigureOut">
              <a:rPr lang="pt-BR" smtClean="0"/>
              <a:t>01/07/2019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FAC1E-1A72-4201-975E-588F5B15A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2487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905000"/>
          </a:xfrm>
        </p:spPr>
        <p:txBody>
          <a:bodyPr/>
          <a:lstStyle>
            <a:lvl1pPr>
              <a:defRPr sz="5400" b="0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2DD1825C-F3AB-42F7-8DFA-356D2424FBE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-1" y="2185988"/>
            <a:ext cx="12192001" cy="467201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16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4A468-4C76-41DC-80FF-20EA65581B33}" type="datetimeFigureOut">
              <a:rPr lang="pt-BR" smtClean="0"/>
              <a:t>01/07/2019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FAC1E-1A72-4201-975E-588F5B15A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649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099051" y="12839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9051" y="12839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950184"/>
            <a:ext cx="12192000" cy="4907816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248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BF54A468-4C76-41DC-80FF-20EA65581B33}" type="datetimeFigureOut">
              <a:rPr lang="pt-BR" smtClean="0"/>
              <a:t>01/07/2019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08FAC1E-1A72-4201-975E-588F5B15A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6518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F54A468-4C76-41DC-80FF-20EA65581B33}" type="datetimeFigureOut">
              <a:rPr lang="pt-BR" smtClean="0"/>
              <a:t>01/07/2019</a:t>
            </a:fld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08FAC1E-1A72-4201-975E-588F5B15A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47492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  <p:sldLayoutId id="2147483963" r:id="rId12"/>
    <p:sldLayoutId id="2147483964" r:id="rId13"/>
    <p:sldLayoutId id="2147483965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6B9275-9B26-4C71-9800-0043ECC02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762884"/>
            <a:ext cx="12192000" cy="2666115"/>
          </a:xfrm>
        </p:spPr>
        <p:txBody>
          <a:bodyPr anchor="ctr">
            <a:normAutofit/>
          </a:bodyPr>
          <a:lstStyle/>
          <a:p>
            <a:r>
              <a:rPr lang="pt-BR" sz="8000" b="0" dirty="0">
                <a:latin typeface="Century Schoolbook" panose="02040604050505020304" pitchFamily="18" charset="0"/>
              </a:rPr>
              <a:t>Doenças Respiratórias e </a:t>
            </a:r>
            <a:br>
              <a:rPr lang="pt-BR" sz="8000" b="0" dirty="0">
                <a:latin typeface="Century Schoolbook" panose="02040604050505020304" pitchFamily="18" charset="0"/>
              </a:rPr>
            </a:br>
            <a:r>
              <a:rPr lang="pt-BR" sz="8000" b="0" dirty="0">
                <a:latin typeface="Century Schoolbook" panose="02040604050505020304" pitchFamily="18" charset="0"/>
              </a:rPr>
              <a:t>Lesões Articulares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D1236C2-57E4-436F-BF99-30BE86A83D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0" y="5245110"/>
            <a:ext cx="10572000" cy="588485"/>
          </a:xfrm>
        </p:spPr>
        <p:txBody>
          <a:bodyPr>
            <a:normAutofit/>
          </a:bodyPr>
          <a:lstStyle/>
          <a:p>
            <a:r>
              <a:rPr lang="pt-BR" dirty="0">
                <a:latin typeface="Century Schoolbook" panose="02040604050505020304" pitchFamily="18" charset="0"/>
              </a:rPr>
              <a:t>Ana Caroline, Débora, Matheus e Natália</a:t>
            </a:r>
          </a:p>
        </p:txBody>
      </p:sp>
    </p:spTree>
    <p:extLst>
      <p:ext uri="{BB962C8B-B14F-4D97-AF65-F5344CB8AC3E}">
        <p14:creationId xmlns:p14="http://schemas.microsoft.com/office/powerpoint/2010/main" val="2570310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7A9DA-8950-4AB2-8670-B8F4DF39C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Torção do Tornozelo</a:t>
            </a:r>
          </a:p>
        </p:txBody>
      </p:sp>
      <p:pic>
        <p:nvPicPr>
          <p:cNvPr id="5" name="Espaço Reservado para Imagem 4">
            <a:extLst>
              <a:ext uri="{FF2B5EF4-FFF2-40B4-BE49-F238E27FC236}">
                <a16:creationId xmlns:a16="http://schemas.microsoft.com/office/drawing/2014/main" id="{961B6614-C260-4B25-BA3D-BFBA14A3265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7" r="5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9792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7A9DA-8950-4AB2-8670-B8F4DF39C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Torção do Tornozelo</a:t>
            </a:r>
          </a:p>
        </p:txBody>
      </p:sp>
      <p:pic>
        <p:nvPicPr>
          <p:cNvPr id="5" name="Espaço Reservado para Imagem 4">
            <a:extLst>
              <a:ext uri="{FF2B5EF4-FFF2-40B4-BE49-F238E27FC236}">
                <a16:creationId xmlns:a16="http://schemas.microsoft.com/office/drawing/2014/main" id="{961B6614-C260-4B25-BA3D-BFBA14A3265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7" r="5187"/>
          <a:stretch>
            <a:fillRect/>
          </a:stretch>
        </p:blipFill>
        <p:spPr/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E18FEE25-D177-4E80-AA03-1C854397C4CE}"/>
              </a:ext>
            </a:extLst>
          </p:cNvPr>
          <p:cNvSpPr/>
          <p:nvPr/>
        </p:nvSpPr>
        <p:spPr>
          <a:xfrm>
            <a:off x="6423904" y="3361045"/>
            <a:ext cx="2655702" cy="2627290"/>
          </a:xfrm>
          <a:prstGeom prst="ellipse">
            <a:avLst/>
          </a:prstGeom>
          <a:noFill/>
          <a:ln w="2667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35900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DD8DF1FC-4474-4B96-8D42-38E3018EE88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3434164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93F3D67-72F9-45DF-9D2A-71ED5F6EA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7103" y="5197586"/>
            <a:ext cx="657779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pt-BR" sz="12800" dirty="0">
                <a:latin typeface="Century Schoolbook" panose="02040604050505020304" pitchFamily="18" charset="0"/>
              </a:rPr>
              <a:t>...</a:t>
            </a:r>
            <a:endParaRPr lang="pt-BR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94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890A4D-3A62-4A20-823E-ECE95D7C9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são doenças respiratórias?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0BE2F2E7-07AD-4DC4-8274-DA67AC8CC0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8" r="4858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A67E93E-057E-429F-B8D5-44D95DACB12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Fossas nasais, boca, faringe, laringe, traqueia, brônquios, bronquíolos, alvéolos e pulmão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Genética, poluição, tabagismo...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Comum em regiões frias e secas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Geralmente associados à tosse</a:t>
            </a:r>
          </a:p>
        </p:txBody>
      </p:sp>
    </p:spTree>
    <p:extLst>
      <p:ext uri="{BB962C8B-B14F-4D97-AF65-F5344CB8AC3E}">
        <p14:creationId xmlns:p14="http://schemas.microsoft.com/office/powerpoint/2010/main" val="2853692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68120D-2930-4E95-B238-B5FF36FBD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Câncer de Pulmão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A346A377-9813-441E-A1E6-361517AFF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4" r="7024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18BF9C-8A43-41E7-B614-0DAAD18C2D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Poluição, DPOC, </a:t>
            </a:r>
            <a:r>
              <a:rPr lang="pt-BR" sz="2400" b="1" u="sng" dirty="0">
                <a:latin typeface="Century Schoolbook" panose="02040604050505020304" pitchFamily="18" charset="0"/>
              </a:rPr>
              <a:t>Tabagismo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Tosse com sangue, dor no peito, rouquidão, falta de ar...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18% sobrevive durante 5 anos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Tipo de câncer que mais mata no mundo</a:t>
            </a:r>
          </a:p>
        </p:txBody>
      </p:sp>
    </p:spTree>
    <p:extLst>
      <p:ext uri="{BB962C8B-B14F-4D97-AF65-F5344CB8AC3E}">
        <p14:creationId xmlns:p14="http://schemas.microsoft.com/office/powerpoint/2010/main" val="1353907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AF7E21-5CCB-472C-A0ED-A785E5256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Asma</a:t>
            </a:r>
          </a:p>
        </p:txBody>
      </p:sp>
      <p:pic>
        <p:nvPicPr>
          <p:cNvPr id="24" name="Espaço Reservado para Imagem 23">
            <a:extLst>
              <a:ext uri="{FF2B5EF4-FFF2-40B4-BE49-F238E27FC236}">
                <a16:creationId xmlns:a16="http://schemas.microsoft.com/office/drawing/2014/main" id="{60597451-FE5A-486B-862A-F229BBEFC5D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" b="31"/>
          <a:stretch>
            <a:fillRect/>
          </a:stretch>
        </p:blipFill>
        <p:spPr>
          <a:xfrm>
            <a:off x="8382476" y="-225875"/>
            <a:ext cx="3809524" cy="7309750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92F7FD1-079E-4B8F-B8DE-6B8EF4ED88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400" y="2185988"/>
            <a:ext cx="6765345" cy="4367211"/>
          </a:xfrm>
        </p:spPr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Inflamação dos brônquios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Genética, obesidade e sexo masculino</a:t>
            </a:r>
            <a:endParaRPr lang="pt-BR" sz="2400" b="1" u="sng" dirty="0">
              <a:latin typeface="Century Schoolbook" panose="02040604050505020304" pitchFamily="18" charset="0"/>
            </a:endParaRP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Dificuldade em respirar, chiado no peito, tosse seca, ansiedade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Pode desaparecer ao longo da vida</a:t>
            </a:r>
          </a:p>
        </p:txBody>
      </p:sp>
    </p:spTree>
    <p:extLst>
      <p:ext uri="{BB962C8B-B14F-4D97-AF65-F5344CB8AC3E}">
        <p14:creationId xmlns:p14="http://schemas.microsoft.com/office/powerpoint/2010/main" val="3348207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310BD5-D686-4A84-950B-5A889FFC8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Rinite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D8D4E10E-4046-41BD-8B70-C657FC59B5F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13" r="8813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756BDC1-8C12-47AC-9049-1352AA1F91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400" dirty="0"/>
              <a:t>Infecciosa, alérgica, não-alérgica e mista</a:t>
            </a:r>
          </a:p>
          <a:p>
            <a:pPr>
              <a:spcBef>
                <a:spcPts val="5000"/>
              </a:spcBef>
            </a:pPr>
            <a:r>
              <a:rPr lang="pt-BR" sz="2400" dirty="0"/>
              <a:t>Inflamação da mucosa do nariz</a:t>
            </a:r>
          </a:p>
          <a:p>
            <a:pPr>
              <a:spcBef>
                <a:spcPts val="5000"/>
              </a:spcBef>
            </a:pPr>
            <a:r>
              <a:rPr lang="pt-BR" sz="2400" dirty="0"/>
              <a:t>Tabagismo, genética, mofo, etc.</a:t>
            </a:r>
          </a:p>
          <a:p>
            <a:pPr>
              <a:spcBef>
                <a:spcPts val="5000"/>
              </a:spcBef>
            </a:pPr>
            <a:r>
              <a:rPr lang="pt-BR" sz="2400" dirty="0"/>
              <a:t>Espirros, coriza, dificuldade em respirar, olhos vermelhos, etc.</a:t>
            </a:r>
          </a:p>
        </p:txBody>
      </p:sp>
    </p:spTree>
    <p:extLst>
      <p:ext uri="{BB962C8B-B14F-4D97-AF65-F5344CB8AC3E}">
        <p14:creationId xmlns:p14="http://schemas.microsoft.com/office/powerpoint/2010/main" val="3448781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58FB5E-D517-4CD3-ADFD-9430E8D46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Sinusite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95C069A5-2346-418A-9A4F-088E2E88CD0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r="941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87E30EF-820B-4ADE-B1FA-6099345A9F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5000"/>
              </a:spcBef>
            </a:pPr>
            <a:r>
              <a:rPr lang="pt-BR" sz="2400" dirty="0"/>
              <a:t>Inflamação dos seios da face</a:t>
            </a:r>
          </a:p>
          <a:p>
            <a:pPr>
              <a:spcBef>
                <a:spcPts val="5000"/>
              </a:spcBef>
            </a:pPr>
            <a:r>
              <a:rPr lang="pt-BR" sz="2400" dirty="0"/>
              <a:t>Tabagismo, trauma na face, alergia, etc.</a:t>
            </a:r>
          </a:p>
          <a:p>
            <a:pPr>
              <a:spcBef>
                <a:spcPts val="5000"/>
              </a:spcBef>
            </a:pPr>
            <a:r>
              <a:rPr lang="pt-BR" sz="2400" dirty="0"/>
              <a:t>Dor na face, tosse, mau-hálito, respiração pelo nariz prejudicada</a:t>
            </a:r>
          </a:p>
          <a:p>
            <a:pPr>
              <a:spcBef>
                <a:spcPts val="5000"/>
              </a:spcBef>
            </a:pPr>
            <a:r>
              <a:rPr lang="pt-BR" sz="2400" dirty="0"/>
              <a:t>Se a inflamação persistir, pode ser resolvido com cirurgia</a:t>
            </a:r>
          </a:p>
        </p:txBody>
      </p:sp>
    </p:spTree>
    <p:extLst>
      <p:ext uri="{BB962C8B-B14F-4D97-AF65-F5344CB8AC3E}">
        <p14:creationId xmlns:p14="http://schemas.microsoft.com/office/powerpoint/2010/main" val="2011482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AF18EB-1B8D-46DC-A71E-4ECA30EF7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pc="-300" dirty="0">
                <a:latin typeface="Century Schoolbook" panose="02040604050505020304" pitchFamily="18" charset="0"/>
              </a:rPr>
              <a:t>Cuidados gerais durante o exercício físico</a:t>
            </a:r>
            <a:endParaRPr lang="pt-BR" dirty="0"/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51BA8203-A727-428C-996B-B3163E8CAED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51" r="15051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827842A-B080-4798-BD0B-509D6C39C38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Respeitar os próprios limites</a:t>
            </a:r>
          </a:p>
          <a:p>
            <a:pPr>
              <a:spcBef>
                <a:spcPts val="50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Procurar um profissional treinado se possível</a:t>
            </a:r>
            <a:endParaRPr lang="pt-BR" sz="2800" b="1" u="sng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848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EC8DFA-F9FC-40CD-84CF-1FF363B0A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pc="-300" dirty="0">
                <a:latin typeface="Century Schoolbook" panose="02040604050505020304" pitchFamily="18" charset="0"/>
              </a:rPr>
              <a:t>Cuidados para doenças respiratórias</a:t>
            </a:r>
            <a:endParaRPr lang="pt-BR" dirty="0"/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BBFD9916-9A62-43DE-B404-6A35F60BDA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3" r="10703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E6909E9-4165-471D-B849-504BEA0619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Intensidade moderada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Evitar dias quentes ou secos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Evitar locais com pouca circulação de pessoas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Exercícios aeróbicos</a:t>
            </a:r>
          </a:p>
        </p:txBody>
      </p:sp>
    </p:spTree>
    <p:extLst>
      <p:ext uri="{BB962C8B-B14F-4D97-AF65-F5344CB8AC3E}">
        <p14:creationId xmlns:p14="http://schemas.microsoft.com/office/powerpoint/2010/main" val="2576958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D0B985-E9B4-46A2-A506-183C6047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pc="-300" dirty="0">
                <a:latin typeface="Century Schoolbook" panose="02040604050505020304" pitchFamily="18" charset="0"/>
              </a:rPr>
              <a:t>O que são lesões articulares?</a:t>
            </a:r>
            <a:endParaRPr lang="pt-BR" dirty="0"/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DCA34256-2354-4216-8BA0-E652DAAB008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5401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F4430C-AB3C-4D62-A199-9E213CB8C1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Ombro, Cotovelo, Pulso, Quadril, Joelho e Tornozelo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Sobrecarga nas Articulações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Comum em atletas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Restringem a movimentação</a:t>
            </a:r>
          </a:p>
        </p:txBody>
      </p:sp>
    </p:spTree>
    <p:extLst>
      <p:ext uri="{BB962C8B-B14F-4D97-AF65-F5344CB8AC3E}">
        <p14:creationId xmlns:p14="http://schemas.microsoft.com/office/powerpoint/2010/main" val="2815043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958403-D9D9-491B-A0CD-019951B2F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pc="-300" dirty="0">
                <a:latin typeface="Century Schoolbook" panose="02040604050505020304" pitchFamily="18" charset="0"/>
              </a:rPr>
              <a:t>Cuidados para lesões articulares</a:t>
            </a:r>
            <a:endParaRPr lang="pt-BR" dirty="0"/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79B446BF-DDFE-4A62-AB10-828A570BDB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8" r="8238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8CF0C8E-7AD3-49BE-BD17-F4CCA893011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Aquecimento indispensável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Esperar o período de imobilização</a:t>
            </a:r>
            <a:endParaRPr lang="pt-BR" sz="2400" b="1" u="sng" dirty="0">
              <a:latin typeface="Century Schoolbook" panose="02040604050505020304" pitchFamily="18" charset="0"/>
            </a:endParaRP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Exercícios para recuperação dos músculos próximos</a:t>
            </a:r>
          </a:p>
        </p:txBody>
      </p:sp>
    </p:spTree>
    <p:extLst>
      <p:ext uri="{BB962C8B-B14F-4D97-AF65-F5344CB8AC3E}">
        <p14:creationId xmlns:p14="http://schemas.microsoft.com/office/powerpoint/2010/main" val="1806594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8D459-604C-4BF5-9271-1EFDA1B1B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pc="-300" dirty="0">
                <a:latin typeface="Century Schoolbook" panose="02040604050505020304" pitchFamily="18" charset="0"/>
              </a:rPr>
              <a:t>Sessão de 20 min – Doenças Respiratórias</a:t>
            </a:r>
            <a:endParaRPr lang="pt-BR" dirty="0"/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6640247E-6EBB-4147-8830-C3E909EFF27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1" r="7211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077CAE8-4558-4E49-A4EE-66228BC85D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2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1 min de descanso entre cada troca</a:t>
            </a:r>
          </a:p>
          <a:p>
            <a:pPr>
              <a:spcBef>
                <a:spcPts val="2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5 min – Nado livre</a:t>
            </a:r>
          </a:p>
          <a:p>
            <a:pPr>
              <a:spcBef>
                <a:spcPts val="2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4 min – Nado de peito</a:t>
            </a:r>
          </a:p>
          <a:p>
            <a:pPr>
              <a:spcBef>
                <a:spcPts val="2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4 min – Nado Livre</a:t>
            </a:r>
          </a:p>
          <a:p>
            <a:pPr>
              <a:spcBef>
                <a:spcPts val="2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4min – Nado de Peito</a:t>
            </a:r>
          </a:p>
        </p:txBody>
      </p:sp>
    </p:spTree>
    <p:extLst>
      <p:ext uri="{BB962C8B-B14F-4D97-AF65-F5344CB8AC3E}">
        <p14:creationId xmlns:p14="http://schemas.microsoft.com/office/powerpoint/2010/main" val="4068715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843C47-8346-46A4-B4C0-31ED04F48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pc="-300" dirty="0">
                <a:latin typeface="Century Schoolbook" panose="02040604050505020304" pitchFamily="18" charset="0"/>
              </a:rPr>
              <a:t>Sessão de 20 min – Lesões Articulares</a:t>
            </a:r>
            <a:br>
              <a:rPr lang="pt-BR" spc="-300" dirty="0">
                <a:latin typeface="Century Schoolbook" panose="02040604050505020304" pitchFamily="18" charset="0"/>
              </a:rPr>
            </a:br>
            <a:endParaRPr lang="pt-BR" dirty="0"/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164BF315-66FD-4E5E-A5AF-F742B1459A8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" r="168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CDCEF39-00D9-49E1-A43B-7AA43027CB7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1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5 min – Trote</a:t>
            </a:r>
          </a:p>
          <a:p>
            <a:pPr>
              <a:spcBef>
                <a:spcPts val="1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3 min – Afundo</a:t>
            </a:r>
          </a:p>
          <a:p>
            <a:pPr>
              <a:spcBef>
                <a:spcPts val="1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5 min – Corrida Moderada</a:t>
            </a:r>
          </a:p>
          <a:p>
            <a:pPr>
              <a:spcBef>
                <a:spcPts val="1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2 min – Agachamentos</a:t>
            </a:r>
          </a:p>
          <a:p>
            <a:pPr>
              <a:spcBef>
                <a:spcPts val="1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3 min – Elevação de Panturrilha</a:t>
            </a:r>
          </a:p>
          <a:p>
            <a:pPr>
              <a:spcBef>
                <a:spcPts val="15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2 min – Trote</a:t>
            </a:r>
          </a:p>
        </p:txBody>
      </p:sp>
    </p:spTree>
    <p:extLst>
      <p:ext uri="{BB962C8B-B14F-4D97-AF65-F5344CB8AC3E}">
        <p14:creationId xmlns:p14="http://schemas.microsoft.com/office/powerpoint/2010/main" val="3927966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77C99D-5D93-4158-A44B-953863253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pt-BR" dirty="0"/>
              <a:t>Histórico Familiar</a:t>
            </a:r>
          </a:p>
        </p:txBody>
      </p:sp>
      <p:pic>
        <p:nvPicPr>
          <p:cNvPr id="7" name="Espaço Reservado para Imagem 6">
            <a:extLst>
              <a:ext uri="{FF2B5EF4-FFF2-40B4-BE49-F238E27FC236}">
                <a16:creationId xmlns:a16="http://schemas.microsoft.com/office/drawing/2014/main" id="{FFF55486-7603-4BD8-BAAD-767625AD3F2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87" b="18287"/>
          <a:stretch>
            <a:fillRect/>
          </a:stretch>
        </p:blipFill>
        <p:spPr>
          <a:xfrm>
            <a:off x="-1" y="2185988"/>
            <a:ext cx="12192001" cy="4672012"/>
          </a:xfrm>
        </p:spPr>
      </p:pic>
    </p:spTree>
    <p:extLst>
      <p:ext uri="{BB962C8B-B14F-4D97-AF65-F5344CB8AC3E}">
        <p14:creationId xmlns:p14="http://schemas.microsoft.com/office/powerpoint/2010/main" val="280630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D0B985-E9B4-46A2-A506-183C6047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pc="-300" dirty="0">
                <a:latin typeface="Century Schoolbook" panose="02040604050505020304" pitchFamily="18" charset="0"/>
              </a:rPr>
              <a:t>O que são lesões articulares?</a:t>
            </a:r>
            <a:endParaRPr lang="pt-BR" dirty="0"/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DCA34256-2354-4216-8BA0-E652DAAB008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1" r="5401"/>
          <a:stretch>
            <a:fillRect/>
          </a:stretch>
        </p:blipFill>
        <p:spPr/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F4430C-AB3C-4D62-A199-9E213CB8C1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4000" dirty="0">
                <a:latin typeface="Century Schoolbook" panose="02040604050505020304" pitchFamily="18" charset="0"/>
              </a:rPr>
              <a:t>Periarticulares</a:t>
            </a:r>
          </a:p>
          <a:p>
            <a:pPr>
              <a:spcBef>
                <a:spcPts val="5000"/>
              </a:spcBef>
            </a:pPr>
            <a:r>
              <a:rPr lang="pt-BR" sz="4000" dirty="0">
                <a:latin typeface="Century Schoolbook" panose="02040604050505020304" pitchFamily="18" charset="0"/>
              </a:rPr>
              <a:t>Intra-Articulares</a:t>
            </a:r>
          </a:p>
          <a:p>
            <a:pPr>
              <a:spcBef>
                <a:spcPts val="5000"/>
              </a:spcBef>
            </a:pPr>
            <a:r>
              <a:rPr lang="pt-BR" sz="4000" dirty="0">
                <a:latin typeface="Century Schoolbook" panose="02040604050505020304" pitchFamily="18" charset="0"/>
              </a:rPr>
              <a:t>Pan-Articulares</a:t>
            </a:r>
          </a:p>
        </p:txBody>
      </p:sp>
    </p:spTree>
    <p:extLst>
      <p:ext uri="{BB962C8B-B14F-4D97-AF65-F5344CB8AC3E}">
        <p14:creationId xmlns:p14="http://schemas.microsoft.com/office/powerpoint/2010/main" val="1625168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C7FFC2-9051-46EA-A24B-8FBB99086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Lesões Periarticulares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D8D090E4-986D-4294-8295-AEEE4B39E6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8" b="3128"/>
          <a:stretch>
            <a:fillRect/>
          </a:stretch>
        </p:blipFill>
        <p:spPr>
          <a:xfrm>
            <a:off x="5435600" y="1905000"/>
            <a:ext cx="6756400" cy="4953000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357E022-3EEF-4EC1-85CD-E6CA9AB232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401" y="2185988"/>
            <a:ext cx="5156200" cy="4367211"/>
          </a:xfrm>
        </p:spPr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Entorses ou torções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Sem separação da superfície articular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Movimento articular estendido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Dor e sangramento interno</a:t>
            </a:r>
          </a:p>
        </p:txBody>
      </p:sp>
    </p:spTree>
    <p:extLst>
      <p:ext uri="{BB962C8B-B14F-4D97-AF65-F5344CB8AC3E}">
        <p14:creationId xmlns:p14="http://schemas.microsoft.com/office/powerpoint/2010/main" val="3090689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3CB134-90D6-44C2-9C13-F50D0648C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Lesões Intra-Articulares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A43703E-D98C-4F66-8107-D52D9E0E582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Membrana Sinovial, Meniscos, Cartilagens e Ligamentos Intra-Articulares</a:t>
            </a:r>
          </a:p>
          <a:p>
            <a:pPr>
              <a:spcBef>
                <a:spcPts val="5000"/>
              </a:spcBef>
            </a:pPr>
            <a:r>
              <a:rPr lang="pt-BR" sz="2800" dirty="0">
                <a:latin typeface="Century Schoolbook" panose="02040604050505020304" pitchFamily="18" charset="0"/>
              </a:rPr>
              <a:t>Trauma direto, hipertensão ou hiperflexão</a:t>
            </a:r>
          </a:p>
        </p:txBody>
      </p:sp>
      <p:pic>
        <p:nvPicPr>
          <p:cNvPr id="16" name="Espaço Reservado para Imagem 15">
            <a:extLst>
              <a:ext uri="{FF2B5EF4-FFF2-40B4-BE49-F238E27FC236}">
                <a16:creationId xmlns:a16="http://schemas.microsoft.com/office/drawing/2014/main" id="{9A148091-9AF3-4F59-81D8-69A4DED7FE7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06" b="61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66616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685D7A-26C7-4625-BB71-A4BCDD33C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Lesões Pan-Articulares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924EF467-9B47-4259-A4AD-83DA60ECA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5" r="1315"/>
          <a:stretch>
            <a:fillRect/>
          </a:stretch>
        </p:blipFill>
        <p:spPr>
          <a:xfrm>
            <a:off x="5705475" y="1905000"/>
            <a:ext cx="6486525" cy="4953000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2EEEF92-DBDA-4064-9810-F943428C07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400" y="2185988"/>
            <a:ext cx="5426075" cy="4367211"/>
          </a:xfrm>
        </p:spPr>
        <p:txBody>
          <a:bodyPr>
            <a:normAutofit/>
          </a:bodyPr>
          <a:lstStyle/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Luxações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Separação da superfície articular</a:t>
            </a:r>
          </a:p>
          <a:p>
            <a:pPr>
              <a:spcBef>
                <a:spcPts val="5000"/>
              </a:spcBef>
            </a:pPr>
            <a:r>
              <a:rPr lang="pt-BR" sz="2400" dirty="0">
                <a:latin typeface="Century Schoolbook" panose="02040604050505020304" pitchFamily="18" charset="0"/>
              </a:rPr>
              <a:t>Incapacidade total de movimentação</a:t>
            </a:r>
          </a:p>
        </p:txBody>
      </p:sp>
    </p:spTree>
    <p:extLst>
      <p:ext uri="{BB962C8B-B14F-4D97-AF65-F5344CB8AC3E}">
        <p14:creationId xmlns:p14="http://schemas.microsoft.com/office/powerpoint/2010/main" val="3033788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771E6D7D-F666-4F81-A190-3D7753A592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177" y="-932780"/>
            <a:ext cx="6134100" cy="516255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40280AE-8FB7-4A63-93EC-41725174A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98592">
            <a:off x="8053669" y="2589299"/>
            <a:ext cx="4876800" cy="48768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AAE53F2-DAB7-492A-BC2A-51C6C6BD3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7424">
            <a:off x="64395" y="135074"/>
            <a:ext cx="4876800" cy="48768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DFE8327-AB8C-4322-AA37-793BED71E0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459" y="0"/>
            <a:ext cx="7753082" cy="6852247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6FC44695-C37D-4D8B-9826-2CCDD2974224}"/>
              </a:ext>
            </a:extLst>
          </p:cNvPr>
          <p:cNvSpPr txBox="1">
            <a:spLocks/>
          </p:cNvSpPr>
          <p:nvPr/>
        </p:nvSpPr>
        <p:spPr>
          <a:xfrm rot="1429128">
            <a:off x="1464684" y="1881619"/>
            <a:ext cx="4031087" cy="77273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!!!Cuidado!!!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90D1E507-CDFA-47AE-A1B3-156F80E82487}"/>
              </a:ext>
            </a:extLst>
          </p:cNvPr>
          <p:cNvSpPr txBox="1">
            <a:spLocks/>
          </p:cNvSpPr>
          <p:nvPr/>
        </p:nvSpPr>
        <p:spPr>
          <a:xfrm rot="19669905">
            <a:off x="8072846" y="2284456"/>
            <a:ext cx="4031087" cy="77273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!!!Cuidado!!!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92A9CC85-D84D-4478-B153-5AD0E802EC15}"/>
              </a:ext>
            </a:extLst>
          </p:cNvPr>
          <p:cNvSpPr txBox="1">
            <a:spLocks/>
          </p:cNvSpPr>
          <p:nvPr/>
        </p:nvSpPr>
        <p:spPr>
          <a:xfrm rot="10375131">
            <a:off x="1832103" y="5221423"/>
            <a:ext cx="4031087" cy="77273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!!!Cuidado!!!</a:t>
            </a:r>
          </a:p>
        </p:txBody>
      </p:sp>
    </p:spTree>
    <p:extLst>
      <p:ext uri="{BB962C8B-B14F-4D97-AF65-F5344CB8AC3E}">
        <p14:creationId xmlns:p14="http://schemas.microsoft.com/office/powerpoint/2010/main" val="1488480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9DE03A-AE92-4BE1-84CA-8A00924D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800" b="0" dirty="0"/>
              <a:t>Luxação no Joelho</a:t>
            </a:r>
          </a:p>
        </p:txBody>
      </p:sp>
      <p:pic>
        <p:nvPicPr>
          <p:cNvPr id="5" name="Espaço Reservado para Imagem 4">
            <a:extLst>
              <a:ext uri="{FF2B5EF4-FFF2-40B4-BE49-F238E27FC236}">
                <a16:creationId xmlns:a16="http://schemas.microsoft.com/office/drawing/2014/main" id="{7405D06C-1C9E-48CC-9D65-636CC85D19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8" b="77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49446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9DE03A-AE92-4BE1-84CA-8A00924D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800" b="0" dirty="0"/>
              <a:t>Luxação no Joelho</a:t>
            </a:r>
          </a:p>
        </p:txBody>
      </p:sp>
      <p:pic>
        <p:nvPicPr>
          <p:cNvPr id="5" name="Espaço Reservado para Imagem 4">
            <a:extLst>
              <a:ext uri="{FF2B5EF4-FFF2-40B4-BE49-F238E27FC236}">
                <a16:creationId xmlns:a16="http://schemas.microsoft.com/office/drawing/2014/main" id="{7405D06C-1C9E-48CC-9D65-636CC85D19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8" b="7728"/>
          <a:stretch>
            <a:fillRect/>
          </a:stretch>
        </p:blipFill>
        <p:spPr/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AD7A948C-831E-448B-9959-E52EE06EEDB2}"/>
              </a:ext>
            </a:extLst>
          </p:cNvPr>
          <p:cNvSpPr/>
          <p:nvPr/>
        </p:nvSpPr>
        <p:spPr>
          <a:xfrm>
            <a:off x="8882711" y="3962993"/>
            <a:ext cx="2849943" cy="2752858"/>
          </a:xfrm>
          <a:prstGeom prst="ellipse">
            <a:avLst/>
          </a:prstGeom>
          <a:noFill/>
          <a:ln w="2667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93654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vel">
  <a:themeElements>
    <a:clrScheme name="Citável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Personalizada 2">
      <a:majorFont>
        <a:latin typeface="Century Schoolbook"/>
        <a:ea typeface=""/>
        <a:cs typeface=""/>
      </a:majorFont>
      <a:minorFont>
        <a:latin typeface="Century Schoolbook"/>
        <a:ea typeface=""/>
        <a:cs typeface=""/>
      </a:minorFont>
    </a:fontScheme>
    <a:fmtScheme name="Citáv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TM03457503[[fn=Citável]]</Template>
  <TotalTime>479</TotalTime>
  <Words>413</Words>
  <Application>Microsoft Office PowerPoint</Application>
  <PresentationFormat>Widescreen</PresentationFormat>
  <Paragraphs>82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6" baseType="lpstr">
      <vt:lpstr>Century Schoolbook</vt:lpstr>
      <vt:lpstr>Wingdings 2</vt:lpstr>
      <vt:lpstr>Citável</vt:lpstr>
      <vt:lpstr>Doenças Respiratórias e  Lesões Articulares</vt:lpstr>
      <vt:lpstr>O que são lesões articulares?</vt:lpstr>
      <vt:lpstr>O que são lesões articulares?</vt:lpstr>
      <vt:lpstr>Lesões Periarticulares</vt:lpstr>
      <vt:lpstr>Lesões Intra-Articulares</vt:lpstr>
      <vt:lpstr>Lesões Pan-Articulares</vt:lpstr>
      <vt:lpstr>Apresentação do PowerPoint</vt:lpstr>
      <vt:lpstr>Luxação no Joelho</vt:lpstr>
      <vt:lpstr>Luxação no Joelho</vt:lpstr>
      <vt:lpstr>Torção do Tornozelo</vt:lpstr>
      <vt:lpstr>Torção do Tornozelo</vt:lpstr>
      <vt:lpstr>...</vt:lpstr>
      <vt:lpstr>O que são doenças respiratórias?</vt:lpstr>
      <vt:lpstr>Câncer de Pulmão</vt:lpstr>
      <vt:lpstr>Asma</vt:lpstr>
      <vt:lpstr>Rinite</vt:lpstr>
      <vt:lpstr>Sinusite</vt:lpstr>
      <vt:lpstr>Cuidados gerais durante o exercício físico</vt:lpstr>
      <vt:lpstr>Cuidados para doenças respiratórias</vt:lpstr>
      <vt:lpstr>Cuidados para lesões articulares</vt:lpstr>
      <vt:lpstr>Sessão de 20 min – Doenças Respiratórias</vt:lpstr>
      <vt:lpstr>Sessão de 20 min – Lesões Articulares </vt:lpstr>
      <vt:lpstr>Histórico Familiar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BabyJoe</dc:creator>
  <cp:lastModifiedBy>BabyJoe</cp:lastModifiedBy>
  <cp:revision>99</cp:revision>
  <dcterms:created xsi:type="dcterms:W3CDTF">2019-06-29T22:09:35Z</dcterms:created>
  <dcterms:modified xsi:type="dcterms:W3CDTF">2019-07-02T01:15:40Z</dcterms:modified>
</cp:coreProperties>
</file>

<file path=docProps/thumbnail.jpeg>
</file>